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4" r:id="rId4"/>
    <p:sldId id="274" r:id="rId5"/>
    <p:sldId id="275" r:id="rId6"/>
    <p:sldId id="267" r:id="rId7"/>
    <p:sldId id="270" r:id="rId8"/>
    <p:sldId id="268" r:id="rId9"/>
    <p:sldId id="271" r:id="rId10"/>
    <p:sldId id="269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9" autoAdjust="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4D72C-1F1F-4CB1-870C-E2D8D6BB1756}" type="doc">
      <dgm:prSet loTypeId="urn:microsoft.com/office/officeart/2005/8/layout/cycle7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6C3687D7-ED27-47C9-BCE0-C6D54674CDDD}">
      <dgm:prSet phldrT="[Text]"/>
      <dgm:spPr/>
      <dgm:t>
        <a:bodyPr/>
        <a:lstStyle/>
        <a:p>
          <a:r>
            <a:rPr lang="de-DE" dirty="0" smtClean="0"/>
            <a:t>Vegetation</a:t>
          </a:r>
          <a:endParaRPr lang="de-DE" dirty="0"/>
        </a:p>
      </dgm:t>
    </dgm:pt>
    <dgm:pt modelId="{584CA049-04A4-4509-8BA8-1A3039F4A478}" type="parTrans" cxnId="{6C208473-C656-4E4D-973D-D575F58581B2}">
      <dgm:prSet/>
      <dgm:spPr/>
      <dgm:t>
        <a:bodyPr/>
        <a:lstStyle/>
        <a:p>
          <a:endParaRPr lang="de-DE"/>
        </a:p>
      </dgm:t>
    </dgm:pt>
    <dgm:pt modelId="{FC6BC331-5DED-4AF9-BCD3-E9771C471EE7}" type="sibTrans" cxnId="{6C208473-C656-4E4D-973D-D575F58581B2}">
      <dgm:prSet/>
      <dgm:spPr/>
      <dgm:t>
        <a:bodyPr/>
        <a:lstStyle/>
        <a:p>
          <a:endParaRPr lang="de-DE"/>
        </a:p>
      </dgm:t>
    </dgm:pt>
    <dgm:pt modelId="{715D4651-F42B-49C2-A18D-E65F0E07EA59}">
      <dgm:prSet phldrT="[Text]"/>
      <dgm:spPr/>
      <dgm:t>
        <a:bodyPr/>
        <a:lstStyle/>
        <a:p>
          <a:r>
            <a:rPr lang="de-DE" dirty="0" smtClean="0"/>
            <a:t>Boden</a:t>
          </a:r>
          <a:endParaRPr lang="de-DE" dirty="0"/>
        </a:p>
      </dgm:t>
    </dgm:pt>
    <dgm:pt modelId="{BB66EB62-2E03-4AB7-95D4-DDBF3C2DA26C}" type="parTrans" cxnId="{913545B1-0291-4314-AD87-6D646D949947}">
      <dgm:prSet/>
      <dgm:spPr/>
      <dgm:t>
        <a:bodyPr/>
        <a:lstStyle/>
        <a:p>
          <a:endParaRPr lang="de-DE"/>
        </a:p>
      </dgm:t>
    </dgm:pt>
    <dgm:pt modelId="{917C4698-778C-4CAF-A43C-25C458BF941D}" type="sibTrans" cxnId="{913545B1-0291-4314-AD87-6D646D949947}">
      <dgm:prSet/>
      <dgm:spPr/>
      <dgm:t>
        <a:bodyPr/>
        <a:lstStyle/>
        <a:p>
          <a:endParaRPr lang="de-DE"/>
        </a:p>
      </dgm:t>
    </dgm:pt>
    <dgm:pt modelId="{D0796ECE-D388-4E93-BC2B-2159F9D3FDC9}">
      <dgm:prSet phldrT="[Text]"/>
      <dgm:spPr/>
      <dgm:t>
        <a:bodyPr/>
        <a:lstStyle/>
        <a:p>
          <a:r>
            <a:rPr lang="de-DE" dirty="0" smtClean="0"/>
            <a:t>Klima</a:t>
          </a:r>
          <a:endParaRPr lang="de-DE" dirty="0"/>
        </a:p>
      </dgm:t>
    </dgm:pt>
    <dgm:pt modelId="{3B106CD9-6EED-4B76-977A-EB3527202998}" type="parTrans" cxnId="{3B135BF6-4354-4D17-B0DB-05B38EBB10F5}">
      <dgm:prSet/>
      <dgm:spPr/>
      <dgm:t>
        <a:bodyPr/>
        <a:lstStyle/>
        <a:p>
          <a:endParaRPr lang="de-DE"/>
        </a:p>
      </dgm:t>
    </dgm:pt>
    <dgm:pt modelId="{489DAB37-6838-4FD5-BE74-3F68598937CA}" type="sibTrans" cxnId="{3B135BF6-4354-4D17-B0DB-05B38EBB10F5}">
      <dgm:prSet/>
      <dgm:spPr/>
      <dgm:t>
        <a:bodyPr/>
        <a:lstStyle/>
        <a:p>
          <a:endParaRPr lang="de-DE"/>
        </a:p>
      </dgm:t>
    </dgm:pt>
    <dgm:pt modelId="{DA8047AB-F856-4284-83BE-5FB8D2F3FB9F}" type="pres">
      <dgm:prSet presAssocID="{13C4D72C-1F1F-4CB1-870C-E2D8D6BB175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15EEC37-B7F7-46B5-AEF8-26DA8FE96B6D}" type="pres">
      <dgm:prSet presAssocID="{6C3687D7-ED27-47C9-BCE0-C6D54674CDD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EE58C44-CBC6-41DE-B727-F1BAC34BAB13}" type="pres">
      <dgm:prSet presAssocID="{FC6BC331-5DED-4AF9-BCD3-E9771C471EE7}" presName="sibTrans" presStyleLbl="sibTrans2D1" presStyleIdx="0" presStyleCnt="3"/>
      <dgm:spPr/>
      <dgm:t>
        <a:bodyPr/>
        <a:lstStyle/>
        <a:p>
          <a:endParaRPr lang="de-DE"/>
        </a:p>
      </dgm:t>
    </dgm:pt>
    <dgm:pt modelId="{48B18676-6BF9-48C1-B3D4-CBA64DDAAF03}" type="pres">
      <dgm:prSet presAssocID="{FC6BC331-5DED-4AF9-BCD3-E9771C471EE7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D75B4C92-E5CD-4B2A-839A-1ACA812A163F}" type="pres">
      <dgm:prSet presAssocID="{715D4651-F42B-49C2-A18D-E65F0E07EA5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6605ED-8AC6-4054-9A15-B80B626F6975}" type="pres">
      <dgm:prSet presAssocID="{917C4698-778C-4CAF-A43C-25C458BF941D}" presName="sibTrans" presStyleLbl="sibTrans2D1" presStyleIdx="1" presStyleCnt="3"/>
      <dgm:spPr/>
      <dgm:t>
        <a:bodyPr/>
        <a:lstStyle/>
        <a:p>
          <a:endParaRPr lang="de-DE"/>
        </a:p>
      </dgm:t>
    </dgm:pt>
    <dgm:pt modelId="{F4E59C1E-D038-4920-A81B-DB153A9C3920}" type="pres">
      <dgm:prSet presAssocID="{917C4698-778C-4CAF-A43C-25C458BF941D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67866308-D71A-4CAD-B215-B98FCBB29F23}" type="pres">
      <dgm:prSet presAssocID="{D0796ECE-D388-4E93-BC2B-2159F9D3FDC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03CC8D6-FC29-4187-898B-1AB5C7C69132}" type="pres">
      <dgm:prSet presAssocID="{489DAB37-6838-4FD5-BE74-3F68598937CA}" presName="sibTrans" presStyleLbl="sibTrans2D1" presStyleIdx="2" presStyleCnt="3"/>
      <dgm:spPr/>
      <dgm:t>
        <a:bodyPr/>
        <a:lstStyle/>
        <a:p>
          <a:endParaRPr lang="de-DE"/>
        </a:p>
      </dgm:t>
    </dgm:pt>
    <dgm:pt modelId="{47BBC586-5D1B-47F7-8C9D-4A58AF9A6D77}" type="pres">
      <dgm:prSet presAssocID="{489DAB37-6838-4FD5-BE74-3F68598937CA}" presName="connectorText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D183CE0F-BF3C-4C34-B19F-A9A25D20682D}" type="presOf" srcId="{FC6BC331-5DED-4AF9-BCD3-E9771C471EE7}" destId="{3EE58C44-CBC6-41DE-B727-F1BAC34BAB13}" srcOrd="0" destOrd="0" presId="urn:microsoft.com/office/officeart/2005/8/layout/cycle7"/>
    <dgm:cxn modelId="{F6B31E47-68A4-4E18-BFEB-659AC12AF724}" type="presOf" srcId="{489DAB37-6838-4FD5-BE74-3F68598937CA}" destId="{803CC8D6-FC29-4187-898B-1AB5C7C69132}" srcOrd="0" destOrd="0" presId="urn:microsoft.com/office/officeart/2005/8/layout/cycle7"/>
    <dgm:cxn modelId="{BD6B968F-B0D5-4ACD-B36D-271F1B446B0D}" type="presOf" srcId="{715D4651-F42B-49C2-A18D-E65F0E07EA59}" destId="{D75B4C92-E5CD-4B2A-839A-1ACA812A163F}" srcOrd="0" destOrd="0" presId="urn:microsoft.com/office/officeart/2005/8/layout/cycle7"/>
    <dgm:cxn modelId="{9C6658CF-A6A1-4D77-A1CE-BAFA0C69C8A6}" type="presOf" srcId="{13C4D72C-1F1F-4CB1-870C-E2D8D6BB1756}" destId="{DA8047AB-F856-4284-83BE-5FB8D2F3FB9F}" srcOrd="0" destOrd="0" presId="urn:microsoft.com/office/officeart/2005/8/layout/cycle7"/>
    <dgm:cxn modelId="{9FB75015-A711-4AF5-BDA2-DF99CD18E90A}" type="presOf" srcId="{917C4698-778C-4CAF-A43C-25C458BF941D}" destId="{F4E59C1E-D038-4920-A81B-DB153A9C3920}" srcOrd="1" destOrd="0" presId="urn:microsoft.com/office/officeart/2005/8/layout/cycle7"/>
    <dgm:cxn modelId="{B9068FCE-CBE3-4A02-8688-5184C5FD2717}" type="presOf" srcId="{FC6BC331-5DED-4AF9-BCD3-E9771C471EE7}" destId="{48B18676-6BF9-48C1-B3D4-CBA64DDAAF03}" srcOrd="1" destOrd="0" presId="urn:microsoft.com/office/officeart/2005/8/layout/cycle7"/>
    <dgm:cxn modelId="{3B135BF6-4354-4D17-B0DB-05B38EBB10F5}" srcId="{13C4D72C-1F1F-4CB1-870C-E2D8D6BB1756}" destId="{D0796ECE-D388-4E93-BC2B-2159F9D3FDC9}" srcOrd="2" destOrd="0" parTransId="{3B106CD9-6EED-4B76-977A-EB3527202998}" sibTransId="{489DAB37-6838-4FD5-BE74-3F68598937CA}"/>
    <dgm:cxn modelId="{CBBBB180-7B8B-4D59-AB8F-2C743E5E70E4}" type="presOf" srcId="{6C3687D7-ED27-47C9-BCE0-C6D54674CDDD}" destId="{C15EEC37-B7F7-46B5-AEF8-26DA8FE96B6D}" srcOrd="0" destOrd="0" presId="urn:microsoft.com/office/officeart/2005/8/layout/cycle7"/>
    <dgm:cxn modelId="{6C208473-C656-4E4D-973D-D575F58581B2}" srcId="{13C4D72C-1F1F-4CB1-870C-E2D8D6BB1756}" destId="{6C3687D7-ED27-47C9-BCE0-C6D54674CDDD}" srcOrd="0" destOrd="0" parTransId="{584CA049-04A4-4509-8BA8-1A3039F4A478}" sibTransId="{FC6BC331-5DED-4AF9-BCD3-E9771C471EE7}"/>
    <dgm:cxn modelId="{F5428127-03F4-4F8E-9AB4-5A84DC0609EB}" type="presOf" srcId="{D0796ECE-D388-4E93-BC2B-2159F9D3FDC9}" destId="{67866308-D71A-4CAD-B215-B98FCBB29F23}" srcOrd="0" destOrd="0" presId="urn:microsoft.com/office/officeart/2005/8/layout/cycle7"/>
    <dgm:cxn modelId="{868F5E1A-9C9C-45DD-B9D3-296591DDA0ED}" type="presOf" srcId="{489DAB37-6838-4FD5-BE74-3F68598937CA}" destId="{47BBC586-5D1B-47F7-8C9D-4A58AF9A6D77}" srcOrd="1" destOrd="0" presId="urn:microsoft.com/office/officeart/2005/8/layout/cycle7"/>
    <dgm:cxn modelId="{913545B1-0291-4314-AD87-6D646D949947}" srcId="{13C4D72C-1F1F-4CB1-870C-E2D8D6BB1756}" destId="{715D4651-F42B-49C2-A18D-E65F0E07EA59}" srcOrd="1" destOrd="0" parTransId="{BB66EB62-2E03-4AB7-95D4-DDBF3C2DA26C}" sibTransId="{917C4698-778C-4CAF-A43C-25C458BF941D}"/>
    <dgm:cxn modelId="{80570B88-453B-4BED-85C8-C00CDF5E2570}" type="presOf" srcId="{917C4698-778C-4CAF-A43C-25C458BF941D}" destId="{6F6605ED-8AC6-4054-9A15-B80B626F6975}" srcOrd="0" destOrd="0" presId="urn:microsoft.com/office/officeart/2005/8/layout/cycle7"/>
    <dgm:cxn modelId="{90FFB527-0314-4868-AECB-DFAA38CD4399}" type="presParOf" srcId="{DA8047AB-F856-4284-83BE-5FB8D2F3FB9F}" destId="{C15EEC37-B7F7-46B5-AEF8-26DA8FE96B6D}" srcOrd="0" destOrd="0" presId="urn:microsoft.com/office/officeart/2005/8/layout/cycle7"/>
    <dgm:cxn modelId="{242C4FBB-7B0E-4BBB-A9C7-2EA127DC10C1}" type="presParOf" srcId="{DA8047AB-F856-4284-83BE-5FB8D2F3FB9F}" destId="{3EE58C44-CBC6-41DE-B727-F1BAC34BAB13}" srcOrd="1" destOrd="0" presId="urn:microsoft.com/office/officeart/2005/8/layout/cycle7"/>
    <dgm:cxn modelId="{D61099C6-1F10-4387-B572-72487AD27926}" type="presParOf" srcId="{3EE58C44-CBC6-41DE-B727-F1BAC34BAB13}" destId="{48B18676-6BF9-48C1-B3D4-CBA64DDAAF03}" srcOrd="0" destOrd="0" presId="urn:microsoft.com/office/officeart/2005/8/layout/cycle7"/>
    <dgm:cxn modelId="{79DB8D59-DA12-4493-998D-70E0BD095292}" type="presParOf" srcId="{DA8047AB-F856-4284-83BE-5FB8D2F3FB9F}" destId="{D75B4C92-E5CD-4B2A-839A-1ACA812A163F}" srcOrd="2" destOrd="0" presId="urn:microsoft.com/office/officeart/2005/8/layout/cycle7"/>
    <dgm:cxn modelId="{880FA362-C839-413E-A864-D90D28B44F12}" type="presParOf" srcId="{DA8047AB-F856-4284-83BE-5FB8D2F3FB9F}" destId="{6F6605ED-8AC6-4054-9A15-B80B626F6975}" srcOrd="3" destOrd="0" presId="urn:microsoft.com/office/officeart/2005/8/layout/cycle7"/>
    <dgm:cxn modelId="{25A77656-E970-4590-A4B6-9E00012058B2}" type="presParOf" srcId="{6F6605ED-8AC6-4054-9A15-B80B626F6975}" destId="{F4E59C1E-D038-4920-A81B-DB153A9C3920}" srcOrd="0" destOrd="0" presId="urn:microsoft.com/office/officeart/2005/8/layout/cycle7"/>
    <dgm:cxn modelId="{5DA643B3-BD22-4E41-B522-018CD252BFE3}" type="presParOf" srcId="{DA8047AB-F856-4284-83BE-5FB8D2F3FB9F}" destId="{67866308-D71A-4CAD-B215-B98FCBB29F23}" srcOrd="4" destOrd="0" presId="urn:microsoft.com/office/officeart/2005/8/layout/cycle7"/>
    <dgm:cxn modelId="{C97F8786-E922-4F9D-99C0-6A5A0A71AC10}" type="presParOf" srcId="{DA8047AB-F856-4284-83BE-5FB8D2F3FB9F}" destId="{803CC8D6-FC29-4187-898B-1AB5C7C69132}" srcOrd="5" destOrd="0" presId="urn:microsoft.com/office/officeart/2005/8/layout/cycle7"/>
    <dgm:cxn modelId="{123C5321-F6A8-4DB3-896D-BF02FED45E47}" type="presParOf" srcId="{803CC8D6-FC29-4187-898B-1AB5C7C69132}" destId="{47BBC586-5D1B-47F7-8C9D-4A58AF9A6D7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EEC37-B7F7-46B5-AEF8-26DA8FE96B6D}">
      <dsp:nvSpPr>
        <dsp:cNvPr id="0" name=""/>
        <dsp:cNvSpPr/>
      </dsp:nvSpPr>
      <dsp:spPr>
        <a:xfrm>
          <a:off x="3170513" y="1270"/>
          <a:ext cx="1878228" cy="9391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Vegetation</a:t>
          </a:r>
          <a:endParaRPr lang="de-DE" sz="2800" kern="1200" dirty="0"/>
        </a:p>
      </dsp:txBody>
      <dsp:txXfrm>
        <a:off x="3198019" y="28776"/>
        <a:ext cx="1823216" cy="884102"/>
      </dsp:txXfrm>
    </dsp:sp>
    <dsp:sp modelId="{3EE58C44-CBC6-41DE-B727-F1BAC34BAB13}">
      <dsp:nvSpPr>
        <dsp:cNvPr id="0" name=""/>
        <dsp:cNvSpPr/>
      </dsp:nvSpPr>
      <dsp:spPr>
        <a:xfrm rot="3600000">
          <a:off x="4395457" y="1650155"/>
          <a:ext cx="979879" cy="328689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>
        <a:off x="4494064" y="1715893"/>
        <a:ext cx="782665" cy="197213"/>
      </dsp:txXfrm>
    </dsp:sp>
    <dsp:sp modelId="{D75B4C92-E5CD-4B2A-839A-1ACA812A163F}">
      <dsp:nvSpPr>
        <dsp:cNvPr id="0" name=""/>
        <dsp:cNvSpPr/>
      </dsp:nvSpPr>
      <dsp:spPr>
        <a:xfrm>
          <a:off x="4722052" y="2688615"/>
          <a:ext cx="1878228" cy="9391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Boden</a:t>
          </a:r>
          <a:endParaRPr lang="de-DE" sz="2800" kern="1200" dirty="0"/>
        </a:p>
      </dsp:txBody>
      <dsp:txXfrm>
        <a:off x="4749558" y="2716121"/>
        <a:ext cx="1823216" cy="884102"/>
      </dsp:txXfrm>
    </dsp:sp>
    <dsp:sp modelId="{6F6605ED-8AC6-4054-9A15-B80B626F6975}">
      <dsp:nvSpPr>
        <dsp:cNvPr id="0" name=""/>
        <dsp:cNvSpPr/>
      </dsp:nvSpPr>
      <dsp:spPr>
        <a:xfrm rot="10800000">
          <a:off x="3619688" y="2993827"/>
          <a:ext cx="979879" cy="328689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 rot="10800000">
        <a:off x="3718295" y="3059565"/>
        <a:ext cx="782665" cy="197213"/>
      </dsp:txXfrm>
    </dsp:sp>
    <dsp:sp modelId="{67866308-D71A-4CAD-B215-B98FCBB29F23}">
      <dsp:nvSpPr>
        <dsp:cNvPr id="0" name=""/>
        <dsp:cNvSpPr/>
      </dsp:nvSpPr>
      <dsp:spPr>
        <a:xfrm>
          <a:off x="1618974" y="2688615"/>
          <a:ext cx="1878228" cy="9391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Klima</a:t>
          </a:r>
          <a:endParaRPr lang="de-DE" sz="2800" kern="1200" dirty="0"/>
        </a:p>
      </dsp:txBody>
      <dsp:txXfrm>
        <a:off x="1646480" y="2716121"/>
        <a:ext cx="1823216" cy="884102"/>
      </dsp:txXfrm>
    </dsp:sp>
    <dsp:sp modelId="{803CC8D6-FC29-4187-898B-1AB5C7C69132}">
      <dsp:nvSpPr>
        <dsp:cNvPr id="0" name=""/>
        <dsp:cNvSpPr/>
      </dsp:nvSpPr>
      <dsp:spPr>
        <a:xfrm rot="18000000">
          <a:off x="2843918" y="1650155"/>
          <a:ext cx="979879" cy="328689"/>
        </a:xfrm>
        <a:prstGeom prst="left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>
        <a:off x="2942525" y="1715893"/>
        <a:ext cx="782665" cy="197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47605-4661-40E3-9E63-501D23AC82D2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6C383-D289-4509-902F-CEACC9ACDA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12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Mehrjährig, da kurze </a:t>
            </a:r>
            <a:r>
              <a:rPr lang="de-DE" dirty="0" err="1" smtClean="0"/>
              <a:t>vegetationszeit</a:t>
            </a:r>
            <a:r>
              <a:rPr lang="de-DE" dirty="0" smtClean="0"/>
              <a:t> nicht reicht um </a:t>
            </a:r>
            <a:r>
              <a:rPr lang="de-DE" dirty="0" err="1" smtClean="0"/>
              <a:t>früchte</a:t>
            </a:r>
            <a:r>
              <a:rPr lang="de-DE" dirty="0" smtClean="0"/>
              <a:t> zu reifen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6C383-D289-4509-902F-CEACC9ACDAF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04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Bergwiesen, niedrige Sträucher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6C383-D289-4509-902F-CEACC9ACDAF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36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14208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11286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17746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02367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25021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10283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33928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38123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54525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55222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59984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348E-8B53-4E99-B28D-3DBDBE3BC1A5}" type="datetimeFigureOut">
              <a:rPr lang="de-DE" smtClean="0"/>
              <a:t>27.12.2017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8FDDB-8D5D-4CAB-AA67-E4DBB0BDED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20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980728"/>
            <a:ext cx="9144001" cy="51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ln>
                  <a:solidFill>
                    <a:schemeClr val="bg1"/>
                  </a:solidFill>
                </a:ln>
                <a:latin typeface="Berlin Sans FB Demi" panose="020E0802020502020306" pitchFamily="34" charset="0"/>
              </a:rPr>
              <a:t>Flora &amp; Fauna der Alpen</a:t>
            </a:r>
            <a:endParaRPr lang="de-DE" dirty="0">
              <a:ln>
                <a:solidFill>
                  <a:schemeClr val="bg1"/>
                </a:solidFill>
              </a:ln>
              <a:latin typeface="Berlin Sans FB Demi" panose="020E0802020502020306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345704"/>
          </a:xfrm>
        </p:spPr>
        <p:txBody>
          <a:bodyPr>
            <a:normAutofit/>
          </a:bodyPr>
          <a:lstStyle/>
          <a:p>
            <a:r>
              <a:rPr lang="de-DE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Die Vielfalt eines </a:t>
            </a:r>
            <a:r>
              <a:rPr lang="de-DE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Naturraumes</a:t>
            </a:r>
            <a:endParaRPr lang="de-D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70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i="1" dirty="0" smtClean="0"/>
              <a:t>https://www.bund-naturschutz.de/alpen/bedeutung.html</a:t>
            </a:r>
          </a:p>
          <a:p>
            <a:r>
              <a:rPr lang="de-DE" sz="2000" i="1" dirty="0" smtClean="0"/>
              <a:t>http://haus-und.heimat.eu/geographie/wechselwirkung_der_geofaktoren.html</a:t>
            </a:r>
          </a:p>
          <a:p>
            <a:r>
              <a:rPr lang="de-DE" sz="2000" i="1" dirty="0"/>
              <a:t>https://www.planet-wissen.de/natur/gebirge/der_mensch_in_den_alpen/pwielandwirtschaftindenalpen100.html</a:t>
            </a:r>
            <a:endParaRPr lang="de-DE" sz="2000" i="1" dirty="0" smtClean="0"/>
          </a:p>
          <a:p>
            <a:endParaRPr lang="de-DE" sz="2000" i="1" dirty="0"/>
          </a:p>
          <a:p>
            <a:r>
              <a:rPr lang="de-DE" sz="2000" i="1" dirty="0" err="1" smtClean="0"/>
              <a:t>Andera</a:t>
            </a:r>
            <a:r>
              <a:rPr lang="de-DE" sz="2000" i="1" dirty="0" smtClean="0"/>
              <a:t>, Milos: Die Natur Europas. Bildenzyklopädie, Potsdam (Tandem Verlag GmbH) 2013.</a:t>
            </a:r>
          </a:p>
          <a:p>
            <a:endParaRPr lang="de-DE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2452328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Vegetationsstufen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1"/>
            <a:ext cx="3096344" cy="5502289"/>
          </a:xfrm>
        </p:spPr>
      </p:pic>
      <p:sp>
        <p:nvSpPr>
          <p:cNvPr id="2" name="Textfeld 1"/>
          <p:cNvSpPr txBox="1"/>
          <p:nvPr/>
        </p:nvSpPr>
        <p:spPr>
          <a:xfrm>
            <a:off x="3837125" y="1281410"/>
            <a:ext cx="3888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4000 m: ewiger Schnee, Felsen, Gletscher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2000 m: Nadelwald (Baumgrenze)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3000 m: Almen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7060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Geofaktoren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709997"/>
              </p:ext>
            </p:extLst>
          </p:nvPr>
        </p:nvGraphicFramePr>
        <p:xfrm>
          <a:off x="457200" y="1600201"/>
          <a:ext cx="8219256" cy="36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5580112" y="1628800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Vegetationszeit &lt; 60 Tage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289066" y="3197007"/>
            <a:ext cx="3744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Durchschnittstemp</a:t>
            </a:r>
            <a:r>
              <a:rPr lang="de-DE" sz="2000" dirty="0" smtClean="0"/>
              <a:t>., Luftdruck + Sonneneinstrahlung sinken, je höher man kommt</a:t>
            </a:r>
            <a:endParaRPr lang="de-DE" sz="2000" dirty="0"/>
          </a:p>
        </p:txBody>
      </p:sp>
      <p:sp>
        <p:nvSpPr>
          <p:cNvPr id="6" name="Textfeld 5"/>
          <p:cNvSpPr txBox="1"/>
          <p:nvPr/>
        </p:nvSpPr>
        <p:spPr>
          <a:xfrm>
            <a:off x="304908" y="5188550"/>
            <a:ext cx="2088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Bewölkung, NS, Wind, Frost nehmen zu</a:t>
            </a:r>
            <a:endParaRPr lang="de-DE" sz="2000" dirty="0"/>
          </a:p>
        </p:txBody>
      </p:sp>
      <p:sp>
        <p:nvSpPr>
          <p:cNvPr id="7" name="Textfeld 6"/>
          <p:cNvSpPr txBox="1"/>
          <p:nvPr/>
        </p:nvSpPr>
        <p:spPr>
          <a:xfrm>
            <a:off x="2393140" y="5301678"/>
            <a:ext cx="262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Jahrestemp</a:t>
            </a:r>
            <a:r>
              <a:rPr lang="de-DE" sz="2000" dirty="0" smtClean="0"/>
              <a:t>. 1-2°C</a:t>
            </a:r>
          </a:p>
          <a:p>
            <a:r>
              <a:rPr lang="de-DE" sz="2000" dirty="0" smtClean="0"/>
              <a:t>NS &gt; 1200mm</a:t>
            </a:r>
            <a:endParaRPr lang="de-DE" sz="2000" dirty="0"/>
          </a:p>
        </p:txBody>
      </p:sp>
      <p:sp>
        <p:nvSpPr>
          <p:cNvPr id="9" name="Textfeld 8"/>
          <p:cNvSpPr txBox="1"/>
          <p:nvPr/>
        </p:nvSpPr>
        <p:spPr>
          <a:xfrm>
            <a:off x="5774643" y="3504784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Meist grob bis steinig, ab 1400m </a:t>
            </a:r>
            <a:r>
              <a:rPr lang="de-DE" sz="2000" dirty="0" err="1" smtClean="0"/>
              <a:t>polygonboden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5774643" y="5323564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Oft über ein halbes Jahr mit Schnee bedeckt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6143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3" grpId="0"/>
      <p:bldP spid="5" grpId="0"/>
      <p:bldP spid="6" grpId="0"/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Bergfichtenwälder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 smtClean="0"/>
              <a:t>Flora &amp; Fauna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smtClean="0"/>
              <a:t>Fichten</a:t>
            </a:r>
          </a:p>
          <a:p>
            <a:r>
              <a:rPr lang="de-DE" dirty="0" smtClean="0"/>
              <a:t>Wenig Licht am Boden -&gt; geringe Vielfalt der Kraut- und Strauchschicht</a:t>
            </a:r>
          </a:p>
          <a:p>
            <a:r>
              <a:rPr lang="de-DE" dirty="0" smtClean="0"/>
              <a:t>Vielfalt an Moosen</a:t>
            </a:r>
          </a:p>
          <a:p>
            <a:endParaRPr lang="de-DE" dirty="0" smtClean="0"/>
          </a:p>
          <a:p>
            <a:r>
              <a:rPr lang="de-DE" dirty="0" smtClean="0"/>
              <a:t>Viele </a:t>
            </a:r>
            <a:r>
              <a:rPr lang="de-DE" dirty="0"/>
              <a:t>Vogelarten und Insekten</a:t>
            </a:r>
          </a:p>
          <a:p>
            <a:endParaRPr lang="de-DE" dirty="0"/>
          </a:p>
        </p:txBody>
      </p:sp>
      <p:pic>
        <p:nvPicPr>
          <p:cNvPr id="2050" name="Picture 2" descr="C:\Lucia alles mögliche\Schule\Referate\P-Seminar\IMAG210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6016" y="1268760"/>
            <a:ext cx="2952328" cy="524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760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775" y="332656"/>
            <a:ext cx="3789787" cy="2857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3048000" cy="2286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1403648" y="4710872"/>
            <a:ext cx="21860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http://www.naturganznah.com/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2" y="4150872"/>
            <a:ext cx="2589898" cy="19424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476672" y="6021288"/>
            <a:ext cx="1997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http://mein.salzburg.com/fotoblog/heimat/2009/04/alpenglockchen.html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15655"/>
            <a:ext cx="4287688" cy="21438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3589696" y="639062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http://www.vogelundnatur.de/vogelarten-fichtenkreuzschnabel/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011" y="2463126"/>
            <a:ext cx="3041915" cy="2281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6070751" y="4462670"/>
            <a:ext cx="2802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http://kleinsaeuger.at/sorex-araneus.html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0" y="274362"/>
            <a:ext cx="3698776" cy="25028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4211960" y="19415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https://naturfotografen-forum.de/o617234-Rothirsch</a:t>
            </a:r>
          </a:p>
        </p:txBody>
      </p:sp>
    </p:spTree>
    <p:extLst>
      <p:ext uri="{BB962C8B-B14F-4D97-AF65-F5344CB8AC3E}">
        <p14:creationId xmlns:p14="http://schemas.microsoft.com/office/powerpoint/2010/main" val="724323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0648"/>
            <a:ext cx="7022997" cy="3952103"/>
          </a:xfr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Subalpine Stufe (-2000m)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323528" y="4221088"/>
            <a:ext cx="4040188" cy="639762"/>
          </a:xfrm>
        </p:spPr>
        <p:txBody>
          <a:bodyPr/>
          <a:lstStyle/>
          <a:p>
            <a:pPr algn="ctr"/>
            <a:r>
              <a:rPr lang="de-DE" dirty="0" smtClean="0"/>
              <a:t>Flora &amp; Fauna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>
          <a:xfrm>
            <a:off x="395536" y="4797152"/>
            <a:ext cx="4176464" cy="1728192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Fichtenwälder -&gt; Krummholz</a:t>
            </a:r>
          </a:p>
          <a:p>
            <a:r>
              <a:rPr lang="de-DE" dirty="0" smtClean="0"/>
              <a:t>Mehrjährig, meist Stauden</a:t>
            </a:r>
          </a:p>
          <a:p>
            <a:r>
              <a:rPr lang="de-DE" dirty="0" smtClean="0"/>
              <a:t>Schützt vor Erosion, verhindert Entstehung von Lawinen, bietet Unterschlupf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427984" y="4770035"/>
            <a:ext cx="4536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2000" dirty="0"/>
              <a:t>Tier-Artenärmer </a:t>
            </a:r>
            <a:r>
              <a:rPr lang="de-DE" sz="2000" dirty="0" smtClean="0">
                <a:solidFill>
                  <a:prstClr val="black"/>
                </a:solidFill>
              </a:rPr>
              <a:t>als </a:t>
            </a:r>
            <a:r>
              <a:rPr lang="de-DE" sz="2000" dirty="0">
                <a:solidFill>
                  <a:prstClr val="black"/>
                </a:solidFill>
              </a:rPr>
              <a:t>die </a:t>
            </a:r>
            <a:r>
              <a:rPr lang="de-DE" sz="2000" dirty="0" smtClean="0">
                <a:solidFill>
                  <a:prstClr val="black"/>
                </a:solidFill>
              </a:rPr>
              <a:t>Waldgebiete</a:t>
            </a:r>
            <a:endParaRPr lang="de-DE" sz="20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prstClr val="black"/>
                </a:solidFill>
              </a:rPr>
              <a:t>Im Winter fast keine </a:t>
            </a:r>
            <a:r>
              <a:rPr lang="de-DE" sz="2000" dirty="0" smtClean="0">
                <a:solidFill>
                  <a:prstClr val="black"/>
                </a:solidFill>
              </a:rPr>
              <a:t>Tiere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252870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ür blauer eisenh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4" y="332656"/>
            <a:ext cx="3536179" cy="53016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251520" y="563427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https://naturfotografen-forum.de/o638115-Blauer%20Eisenhut%20(Aconitum%20napellus)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2632642"/>
            <a:ext cx="2969714" cy="35102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\\GUSTA-PC\Sony6000\S2017-04\DSC064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643540"/>
            <a:ext cx="5893224" cy="39290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weißbindiger mohrenfalter vorkomme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32655"/>
            <a:ext cx="3435995" cy="22753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5364088" y="2623842"/>
            <a:ext cx="37799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https://www.lepidopedia.de/weissbindiger-mohrenfalter-erebia-ligea</a:t>
            </a:r>
            <a:r>
              <a:rPr lang="de-DE" dirty="0"/>
              <a:t>/</a:t>
            </a:r>
          </a:p>
        </p:txBody>
      </p:sp>
      <p:pic>
        <p:nvPicPr>
          <p:cNvPr id="1032" name="Picture 8" descr="Bildergebnis für deutscher trägrüssl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94" y="3747666"/>
            <a:ext cx="2857500" cy="19812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5825294" y="57566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http://www.eu-insekten.de/details.php?var2=390</a:t>
            </a:r>
          </a:p>
        </p:txBody>
      </p:sp>
    </p:spTree>
    <p:extLst>
      <p:ext uri="{BB962C8B-B14F-4D97-AF65-F5344CB8AC3E}">
        <p14:creationId xmlns:p14="http://schemas.microsoft.com/office/powerpoint/2010/main" val="1950607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548680"/>
            <a:ext cx="6246132" cy="351493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Alpine Stufe (-3000m)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5536" y="4077072"/>
            <a:ext cx="4040188" cy="639762"/>
          </a:xfrm>
        </p:spPr>
        <p:txBody>
          <a:bodyPr/>
          <a:lstStyle/>
          <a:p>
            <a:pPr algn="ctr"/>
            <a:r>
              <a:rPr lang="de-DE" dirty="0" smtClean="0"/>
              <a:t>Flora &amp; Fauna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4653136"/>
            <a:ext cx="4042792" cy="1800200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-&gt; Bergwiesen, Kräuter, Moose, Flechten</a:t>
            </a:r>
          </a:p>
          <a:p>
            <a:r>
              <a:rPr lang="de-DE" dirty="0" smtClean="0"/>
              <a:t>Typische Pflanzenkissen</a:t>
            </a:r>
          </a:p>
          <a:p>
            <a:r>
              <a:rPr lang="de-DE" dirty="0" smtClean="0"/>
              <a:t>Große, bunte Blüten -&gt; Schutz vor UV-Strahlen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584835" y="4581128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prstClr val="black"/>
                </a:solidFill>
              </a:rPr>
              <a:t>Relativ arm an Tierarten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prstClr val="black"/>
                </a:solidFill>
              </a:rPr>
              <a:t>Hauptsächlich Vögel</a:t>
            </a: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prstClr val="black"/>
                </a:solidFill>
              </a:rPr>
              <a:t>Pflanzenfresser halten Winterschlaf oder kehren in tiefere Gebiete zurück</a:t>
            </a:r>
          </a:p>
        </p:txBody>
      </p:sp>
    </p:spTree>
    <p:extLst>
      <p:ext uri="{BB962C8B-B14F-4D97-AF65-F5344CB8AC3E}">
        <p14:creationId xmlns:p14="http://schemas.microsoft.com/office/powerpoint/2010/main" val="3684065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425757"/>
            <a:ext cx="3691235" cy="28791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stängelloses leimkra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37" y="2564904"/>
            <a:ext cx="3143250" cy="314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971600" y="57239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http://www.alpenpass.com/alpenblumen/L/L.htm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3683" y="1564507"/>
            <a:ext cx="2669917" cy="44881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gebnis für gletscherfal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41" y="319670"/>
            <a:ext cx="3868246" cy="29168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6151101" y="2913338"/>
            <a:ext cx="2677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http://www.fotocommunity.de/photo/gletscherfalter-werner-bartsch/28588398</a:t>
            </a:r>
          </a:p>
        </p:txBody>
      </p:sp>
      <p:pic>
        <p:nvPicPr>
          <p:cNvPr id="2058" name="Picture 10" descr="Bildergebnis für alpenwidderch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31397"/>
            <a:ext cx="2517298" cy="1887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3540091" y="1891783"/>
            <a:ext cx="3170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http://www.schmetterling-raupe.de/art/exulans.htm</a:t>
            </a:r>
          </a:p>
        </p:txBody>
      </p:sp>
      <p:pic>
        <p:nvPicPr>
          <p:cNvPr id="2060" name="Picture 12" descr="Bildergebnis für schneemau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40" y="3226791"/>
            <a:ext cx="3544788" cy="26585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5637090" y="5347939"/>
            <a:ext cx="30328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/>
              <a:t>http://kleinsaeuger.at/chionomys-nivalis.html</a:t>
            </a:r>
          </a:p>
        </p:txBody>
      </p:sp>
      <p:pic>
        <p:nvPicPr>
          <p:cNvPr id="2064" name="Picture 16" descr="Bildergebnis für alpensalamand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64" y="4556086"/>
            <a:ext cx="2667000" cy="1838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3131840" y="601430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/>
              <a:t>http://www.waldwissen.net/wald/tiere/reptilien_amphibien_fische/wsl_alpensalamander/index_DE</a:t>
            </a:r>
          </a:p>
        </p:txBody>
      </p:sp>
    </p:spTree>
    <p:extLst>
      <p:ext uri="{BB962C8B-B14F-4D97-AF65-F5344CB8AC3E}">
        <p14:creationId xmlns:p14="http://schemas.microsoft.com/office/powerpoint/2010/main" val="553790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Office PowerPoint</Application>
  <PresentationFormat>Bildschirmpräsentation (4:3)</PresentationFormat>
  <Paragraphs>73</Paragraphs>
  <Slides>10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Larissa</vt:lpstr>
      <vt:lpstr>Flora &amp; Fauna der Alpen</vt:lpstr>
      <vt:lpstr>Vegetationsstufen</vt:lpstr>
      <vt:lpstr>Geofaktoren</vt:lpstr>
      <vt:lpstr>Bergfichtenwälder</vt:lpstr>
      <vt:lpstr>PowerPoint-Präsentation</vt:lpstr>
      <vt:lpstr>Subalpine Stufe (-2000m)</vt:lpstr>
      <vt:lpstr>PowerPoint-Präsentation</vt:lpstr>
      <vt:lpstr>Alpine Stufe (-3000m)</vt:lpstr>
      <vt:lpstr>PowerPoint-Präsentation</vt:lpstr>
      <vt:lpstr>Quellen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Flora &amp; Fauna der Alpen</dc:title>
  <dc:creator>Lucia</dc:creator>
  <cp:lastModifiedBy>Lucia</cp:lastModifiedBy>
  <cp:revision>40</cp:revision>
  <dcterms:created xsi:type="dcterms:W3CDTF">2016-11-19T09:15:56Z</dcterms:created>
  <dcterms:modified xsi:type="dcterms:W3CDTF">2017-12-27T09:18:02Z</dcterms:modified>
</cp:coreProperties>
</file>